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9" r:id="rId3"/>
    <p:sldId id="269" r:id="rId4"/>
    <p:sldId id="270" r:id="rId5"/>
    <p:sldId id="277" r:id="rId6"/>
    <p:sldId id="272" r:id="rId7"/>
    <p:sldId id="275" r:id="rId8"/>
    <p:sldId id="280" r:id="rId9"/>
    <p:sldId id="281" r:id="rId10"/>
    <p:sldId id="276" r:id="rId11"/>
    <p:sldId id="278" r:id="rId12"/>
    <p:sldId id="282" r:id="rId13"/>
  </p:sldIdLst>
  <p:sldSz cx="9906000" cy="6858000" type="A4"/>
  <p:notesSz cx="6669088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4" autoAdjust="0"/>
    <p:restoredTop sz="93870" autoAdjust="0"/>
  </p:normalViewPr>
  <p:slideViewPr>
    <p:cSldViewPr snapToGrid="0">
      <p:cViewPr varScale="1">
        <p:scale>
          <a:sx n="79" d="100"/>
          <a:sy n="79" d="100"/>
        </p:scale>
        <p:origin x="1320" y="72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Проблема проекта в том что многое</a:t>
            </a:r>
            <a:r>
              <a:rPr lang="ru-RU" baseline="0" dirty="0" smtClean="0"/>
              <a:t> оборудование производит меньше так как оно часто простаивает дольше чем надо и работники могут соврать что оно стояло нужное время а не простаивало </a:t>
            </a:r>
          </a:p>
          <a:p>
            <a:r>
              <a:rPr lang="ru-RU" baseline="0" dirty="0" smtClean="0"/>
              <a:t>Еще существует риск аварий которая я </a:t>
            </a:r>
            <a:r>
              <a:rPr lang="ru-RU" baseline="0" dirty="0" err="1" smtClean="0"/>
              <a:t>вляеться</a:t>
            </a:r>
            <a:r>
              <a:rPr lang="ru-RU" baseline="0" dirty="0" smtClean="0"/>
              <a:t> еще </a:t>
            </a:r>
            <a:r>
              <a:rPr lang="ru-RU" baseline="0" dirty="0" err="1" smtClean="0"/>
              <a:t>больщей</a:t>
            </a:r>
            <a:r>
              <a:rPr lang="ru-RU" baseline="0" dirty="0" smtClean="0"/>
              <a:t> проблемой для этого проекта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Неконтролируемое выключение станков,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простои станков, риск аварии.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458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rgbClr val="000000"/>
                </a:solidFill>
                <a:latin typeface="Roboto" panose="02000000000000000000" pitchFamily="2" charset="0"/>
              </a:rPr>
              <a:t>С</a:t>
            </a:r>
            <a:r>
              <a:rPr lang="ru-RU" sz="1200" b="0" i="0" dirty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овременные предприятия все больше осознают важность эффективного управления оборудованием. </a:t>
            </a:r>
            <a:r>
              <a:rPr lang="ru-RU" sz="1200" b="0" i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Мониторинг 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1200" smtClean="0"/>
          </a:p>
          <a:p>
            <a:r>
              <a:rPr lang="ru-RU" smtClean="0"/>
              <a:t>мо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Однако, эти </a:t>
            </a:r>
            <a:r>
              <a:rPr lang="ru-RU" sz="1200" kern="1200" dirty="0" err="1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сверх-функции</a:t>
            </a:r>
            <a:r>
              <a:rPr lang="ru-RU" sz="1200" kern="1200" dirty="0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 не требуются для выявления реальной загруженности станков и причин простоя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03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15.01.2024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294408"/>
            <a:ext cx="9906000" cy="646529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79" y="1442270"/>
            <a:ext cx="795523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4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Мониторинг состояния оборудования</a:t>
            </a:r>
          </a:p>
          <a:p>
            <a:pPr algn="ctr">
              <a:defRPr/>
            </a:pP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64493" y="195958"/>
            <a:ext cx="1377007" cy="1377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0747" y="3062395"/>
            <a:ext cx="874564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Свиридов Андрей,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Шукюров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Ариф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, Коровин Алексей </a:t>
            </a: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>Руководитель: Коршунов Андрей Иванович.</a:t>
            </a:r>
            <a:endParaRPr lang="ru-RU" altLang="en-US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EC588-858A-6550-E5A5-AF5CFB12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Заказчик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1F96C-A258-386A-270B-FC9672915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9291"/>
            <a:ext cx="5554980" cy="4528589"/>
          </a:xfrm>
        </p:spPr>
        <p:txBody>
          <a:bodyPr>
            <a:normAutofit/>
          </a:bodyPr>
          <a:lstStyle/>
          <a:p>
            <a:r>
              <a:rPr lang="ru-RU" sz="2800" dirty="0"/>
              <a:t> Этот проект подготавливается для «ЭКЗ»(Электрокабельного </a:t>
            </a:r>
            <a:r>
              <a:rPr lang="ru-RU" sz="2800" dirty="0" err="1"/>
              <a:t>Кольчугинскиго</a:t>
            </a:r>
            <a:r>
              <a:rPr lang="ru-RU" sz="2800" dirty="0"/>
              <a:t> Завода)</a:t>
            </a:r>
          </a:p>
          <a:p>
            <a:r>
              <a:rPr lang="ru-RU" sz="2800" b="0" i="0" dirty="0">
                <a:effectLst/>
              </a:rPr>
              <a:t>На данный момент производственные мощности завода включают шесть цехов основного производства и ряд вспомогательных. Число сотрудников завода — около 1900 человек</a:t>
            </a:r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CA863C-173B-2A74-9E4B-DA91EDD4B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17" r="-2135" b="17802"/>
          <a:stretch/>
        </p:blipFill>
        <p:spPr>
          <a:xfrm>
            <a:off x="5616619" y="1886338"/>
            <a:ext cx="4289381" cy="25736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1697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288B8C-B1AD-BCAE-73C5-3E7F410A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в команде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A26CC5-7C21-43E1-1679-5A7B17B65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93198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Андрей Свиридов </a:t>
            </a:r>
            <a:r>
              <a:rPr lang="ru-RU" dirty="0"/>
              <a:t>– отправка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r>
              <a:rPr lang="ru-RU" b="1" dirty="0"/>
              <a:t>Домнин Николай </a:t>
            </a:r>
            <a:r>
              <a:rPr lang="ru-RU" dirty="0"/>
              <a:t>– получение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smtClean="0"/>
              <a:t>Коровин Алексей </a:t>
            </a:r>
            <a:r>
              <a:rPr lang="ru-RU" dirty="0" smtClean="0"/>
              <a:t>– проработка сервера </a:t>
            </a:r>
            <a:r>
              <a:rPr lang="ru-RU" dirty="0"/>
              <a:t>клиента(оператора) (ветка </a:t>
            </a:r>
            <a:r>
              <a:rPr lang="en-US" dirty="0"/>
              <a:t>operator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err="1" smtClean="0"/>
              <a:t>Шукюров</a:t>
            </a:r>
            <a:r>
              <a:rPr lang="ru-RU" b="1" dirty="0" smtClean="0"/>
              <a:t> </a:t>
            </a:r>
            <a:r>
              <a:rPr lang="ru-RU" b="1" dirty="0"/>
              <a:t>Ариф </a:t>
            </a:r>
            <a:r>
              <a:rPr lang="ru-RU" dirty="0"/>
              <a:t>– проработка сервера администратора</a:t>
            </a:r>
            <a:r>
              <a:rPr lang="en-US" dirty="0"/>
              <a:t> (</a:t>
            </a:r>
            <a:r>
              <a:rPr lang="ru-RU" dirty="0"/>
              <a:t>ветка </a:t>
            </a:r>
            <a:r>
              <a:rPr lang="en-US" dirty="0"/>
              <a:t>admin)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961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020" y="2514918"/>
            <a:ext cx="8915400" cy="114300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176348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61675"/>
            <a:ext cx="8915400" cy="1143000"/>
          </a:xfrm>
        </p:spPr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59308" y="1776332"/>
            <a:ext cx="5036820" cy="13804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/>
              <a:t>Низкая эффективность использования </a:t>
            </a:r>
            <a:r>
              <a:rPr lang="ru-RU" sz="2800" dirty="0" smtClean="0"/>
              <a:t>оборудования. </a:t>
            </a:r>
          </a:p>
          <a:p>
            <a:pPr marL="0" indent="0">
              <a:buNone/>
            </a:pPr>
            <a:r>
              <a:rPr lang="ru-RU" sz="2800" dirty="0" smtClean="0"/>
              <a:t>Риск </a:t>
            </a:r>
            <a:r>
              <a:rPr lang="ru-RU" sz="2800" dirty="0"/>
              <a:t>аварии </a:t>
            </a:r>
            <a:r>
              <a:rPr lang="ru-RU" sz="2800" dirty="0" smtClean="0"/>
              <a:t>на производстве</a:t>
            </a:r>
            <a:endParaRPr lang="ru-RU" sz="2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80" y="3156758"/>
            <a:ext cx="4248079" cy="239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485" y="0"/>
            <a:ext cx="8915400" cy="1143000"/>
          </a:xfrm>
        </p:spPr>
        <p:txBody>
          <a:bodyPr/>
          <a:lstStyle/>
          <a:p>
            <a:r>
              <a:rPr lang="ru-RU" dirty="0"/>
              <a:t>Актуальность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7355" y="1295400"/>
            <a:ext cx="9251660" cy="51814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i="0" dirty="0" smtClean="0">
                <a:solidFill>
                  <a:srgbClr val="000000"/>
                </a:solidFill>
                <a:effectLst/>
              </a:rPr>
              <a:t>Мониторинг </a:t>
            </a:r>
            <a:r>
              <a:rPr lang="ru-RU" sz="2800" b="0" i="0" dirty="0">
                <a:solidFill>
                  <a:srgbClr val="000000"/>
                </a:solidFill>
                <a:effectLst/>
              </a:rPr>
              <a:t>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42108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474" y="3107823"/>
            <a:ext cx="4273403" cy="271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dirty="0"/>
              <a:t>Цели и задачи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166018"/>
            <a:ext cx="8915400" cy="5003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/>
              <a:t>Цели</a:t>
            </a:r>
            <a:r>
              <a:rPr lang="en-US" sz="2800" b="1" dirty="0"/>
              <a:t>:</a:t>
            </a:r>
            <a:endParaRPr lang="ru-RU" sz="2800" b="1" dirty="0"/>
          </a:p>
          <a:p>
            <a:r>
              <a:rPr lang="ru-RU" sz="2800" dirty="0"/>
              <a:t>Увеличить эффективность использования оборудования</a:t>
            </a:r>
          </a:p>
          <a:p>
            <a:r>
              <a:rPr lang="ru-RU" sz="2800" dirty="0"/>
              <a:t>Снизить риск аварии</a:t>
            </a:r>
          </a:p>
          <a:p>
            <a:r>
              <a:rPr lang="ru-RU" sz="2800" dirty="0"/>
              <a:t>Предоставить статистику о простоях</a:t>
            </a:r>
          </a:p>
          <a:p>
            <a:pPr marL="0" indent="0">
              <a:buNone/>
            </a:pPr>
            <a:r>
              <a:rPr lang="ru-RU" sz="2800" b="1" dirty="0"/>
              <a:t>Задачи:</a:t>
            </a:r>
          </a:p>
          <a:p>
            <a:r>
              <a:rPr lang="ru-RU" sz="2800" dirty="0"/>
              <a:t>Создать базу данных</a:t>
            </a:r>
          </a:p>
          <a:p>
            <a:r>
              <a:rPr lang="ru-RU" sz="2800" dirty="0"/>
              <a:t>Научиться выявлять причины остановки оборудования </a:t>
            </a:r>
          </a:p>
          <a:p>
            <a:r>
              <a:rPr lang="ru-RU" sz="2800" dirty="0"/>
              <a:t>Проработать систему передачи данных от оператора станка до администратора сервера</a:t>
            </a:r>
            <a:endParaRPr lang="en-US" sz="2800" dirty="0"/>
          </a:p>
          <a:p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6C235-FA44-8C03-C31A-E524FDB9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463C59-EBC1-0EBB-4E14-F4D684FF0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44999"/>
            <a:ext cx="8915400" cy="3445162"/>
          </a:xfrm>
        </p:spPr>
        <p:txBody>
          <a:bodyPr>
            <a:normAutofit/>
          </a:bodyPr>
          <a:lstStyle/>
          <a:p>
            <a:r>
              <a:rPr lang="ru-RU" sz="2800" dirty="0"/>
              <a:t>К середине февраля 2024: полностью доработать систему передачи данных от оператора станка до контролирующего лица</a:t>
            </a:r>
          </a:p>
          <a:p>
            <a:r>
              <a:rPr lang="ru-RU" sz="2800" dirty="0" smtClean="0"/>
              <a:t>До </a:t>
            </a:r>
            <a:r>
              <a:rPr lang="ru-RU" sz="2800" dirty="0"/>
              <a:t>конца февраля 2024: создать сайт, на который приходит информация о станках</a:t>
            </a:r>
          </a:p>
          <a:p>
            <a:r>
              <a:rPr lang="ru-RU" sz="2800" dirty="0" smtClean="0"/>
              <a:t>К </a:t>
            </a:r>
            <a:r>
              <a:rPr lang="ru-RU" sz="2800" dirty="0"/>
              <a:t>началу марта 2024: предоставить готовый проект</a:t>
            </a: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5913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8392"/>
            <a:ext cx="8915400" cy="1143000"/>
          </a:xfrm>
        </p:spPr>
        <p:txBody>
          <a:bodyPr/>
          <a:lstStyle/>
          <a:p>
            <a:r>
              <a:rPr lang="ru-RU" dirty="0"/>
              <a:t>Аналоги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9254" y="1343793"/>
            <a:ext cx="5626864" cy="5019972"/>
          </a:xfrm>
        </p:spPr>
        <p:txBody>
          <a:bodyPr/>
          <a:lstStyle/>
          <a:p>
            <a:pPr marL="0" lvl="0" indent="0">
              <a:buNone/>
            </a:pPr>
            <a:r>
              <a:rPr lang="ru-RU" sz="2800" dirty="0">
                <a:solidFill>
                  <a:prstClr val="black"/>
                </a:solidFill>
              </a:rPr>
              <a:t>Существует огромное количество систем мониторинга состояния станков.</a:t>
            </a:r>
          </a:p>
          <a:p>
            <a:pPr marL="0" lvl="0" indent="0">
              <a:buNone/>
            </a:pPr>
            <a:r>
              <a:rPr lang="ru-RU" sz="2800" b="1" dirty="0">
                <a:solidFill>
                  <a:prstClr val="black"/>
                </a:solidFill>
              </a:rPr>
              <a:t>Например: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контроля станков </a:t>
            </a:r>
            <a:r>
              <a:rPr lang="en-US" sz="2800" dirty="0">
                <a:solidFill>
                  <a:prstClr val="black"/>
                </a:solidFill>
              </a:rPr>
              <a:t>CONINTEL.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мониторинга станков ЧПУ </a:t>
            </a:r>
            <a:r>
              <a:rPr lang="en-US" sz="2800" dirty="0">
                <a:solidFill>
                  <a:prstClr val="black"/>
                </a:solidFill>
              </a:rPr>
              <a:t>CNC-VISION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ECBDE2-2ABF-73BF-BEA5-1F26D487A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431" y="766260"/>
            <a:ext cx="3660745" cy="20022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02633C-68D0-87A6-91FB-BA1E1E73D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866" y="3346609"/>
            <a:ext cx="3500118" cy="1968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5EF10C-7B84-BD83-24E6-ECA364E7C41D}"/>
              </a:ext>
            </a:extLst>
          </p:cNvPr>
          <p:cNvSpPr txBox="1"/>
          <p:nvPr/>
        </p:nvSpPr>
        <p:spPr>
          <a:xfrm>
            <a:off x="6712794" y="2663184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Контроллер</a:t>
            </a:r>
            <a:r>
              <a:rPr lang="en-US" dirty="0"/>
              <a:t> CONINTEL</a:t>
            </a:r>
            <a:r>
              <a:rPr lang="ru-RU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C4469D-E5D6-D880-3030-A5A7DC887F96}"/>
              </a:ext>
            </a:extLst>
          </p:cNvPr>
          <p:cNvSpPr txBox="1"/>
          <p:nvPr/>
        </p:nvSpPr>
        <p:spPr>
          <a:xfrm>
            <a:off x="6237096" y="5391625"/>
            <a:ext cx="358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Рабочее окно системы </a:t>
            </a:r>
            <a:r>
              <a:rPr lang="en-US" sz="1800" dirty="0">
                <a:solidFill>
                  <a:prstClr val="black"/>
                </a:solidFill>
              </a:rPr>
              <a:t>CNC-VISION</a:t>
            </a:r>
            <a:endParaRPr lang="ru-RU" sz="1800" dirty="0">
              <a:solidFill>
                <a:prstClr val="black"/>
              </a:solidFill>
            </a:endParaRPr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0222FE-5C07-8CAE-E606-6D469E8A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71438"/>
            <a:ext cx="8915400" cy="1143000"/>
          </a:xfrm>
        </p:spPr>
        <p:txBody>
          <a:bodyPr/>
          <a:lstStyle/>
          <a:p>
            <a:r>
              <a:rPr lang="ru-RU" dirty="0"/>
              <a:t>Наше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03615F-9E26-A3A9-AC98-DDC66FA8E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445" y="1077278"/>
            <a:ext cx="3394993" cy="14298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Мы предлагаем систему мониторинга станков ЧПУ. 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601" y="1361102"/>
            <a:ext cx="3484430" cy="2524736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12" y="2507099"/>
            <a:ext cx="3593026" cy="2021077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995928" y="4032502"/>
            <a:ext cx="59100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Суть состоит в том, что при остановке оборудования система видит, что работа станка прекратилась и фиксирует время и причину, которую Оператор станка должен указать из списка, указанного в программе.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40221" y="4528176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Администраторский интерфейс</a:t>
            </a:r>
            <a:endParaRPr lang="ru-RU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5471594" y="1083633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Пользовательский интерфейс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131871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688428"/>
              </p:ext>
            </p:extLst>
          </p:nvPr>
        </p:nvGraphicFramePr>
        <p:xfrm>
          <a:off x="-1" y="1"/>
          <a:ext cx="9906000" cy="6857998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80235">
                  <a:extLst>
                    <a:ext uri="{9D8B030D-6E8A-4147-A177-3AD203B41FA5}">
                      <a16:colId xmlns:a16="http://schemas.microsoft.com/office/drawing/2014/main" val="177308009"/>
                    </a:ext>
                  </a:extLst>
                </a:gridCol>
                <a:gridCol w="2366086">
                  <a:extLst>
                    <a:ext uri="{9D8B030D-6E8A-4147-A177-3AD203B41FA5}">
                      <a16:colId xmlns:a16="http://schemas.microsoft.com/office/drawing/2014/main" val="2867003384"/>
                    </a:ext>
                  </a:extLst>
                </a:gridCol>
                <a:gridCol w="2594384">
                  <a:extLst>
                    <a:ext uri="{9D8B030D-6E8A-4147-A177-3AD203B41FA5}">
                      <a16:colId xmlns:a16="http://schemas.microsoft.com/office/drawing/2014/main" val="2439130269"/>
                    </a:ext>
                  </a:extLst>
                </a:gridCol>
                <a:gridCol w="2465295">
                  <a:extLst>
                    <a:ext uri="{9D8B030D-6E8A-4147-A177-3AD203B41FA5}">
                      <a16:colId xmlns:a16="http://schemas.microsoft.com/office/drawing/2014/main" val="381120904"/>
                    </a:ext>
                  </a:extLst>
                </a:gridCol>
              </a:tblGrid>
              <a:tr h="415636">
                <a:tc rowSpan="2"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Наше решение </a:t>
                      </a:r>
                      <a:endParaRPr lang="ru-RU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Затраты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Риски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Возможности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972279"/>
                  </a:ext>
                </a:extLst>
              </a:tr>
              <a:tr h="3221181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От 3000 тысяч рублей за 1 станок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Минимальные. Если Вы не получили пользу и решили отказаться после тестового периода, - Вы потеряли один день вашего времени и стоимость выезда специалистов для монтажа.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Реальный график работы и простоев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станков.</a:t>
                      </a:r>
                      <a:endParaRPr lang="ru-RU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причин всех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простоев.</a:t>
                      </a:r>
                      <a:endParaRPr lang="ru-RU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по сменам и операторам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оборудования.</a:t>
                      </a:r>
                      <a:endParaRPr lang="ru-RU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452195"/>
                  </a:ext>
                </a:extLst>
              </a:tr>
              <a:tr h="3221181"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 smtClean="0"/>
                        <a:t>Аналог </a:t>
                      </a:r>
                      <a:endParaRPr lang="ru-RU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Единоразово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от </a:t>
                      </a:r>
                      <a:endParaRPr lang="ru-RU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 500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000руб. за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один станок. Дальнейшая техподдержка -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 100 000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 год.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Высокие. Если Вам не подошло решение, Вы потратили от месяца на согласование ТЗ и внедрение, а также ощутимую сумму на покупку оборудования и ПО (см. Затраты).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диагностикиа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узлов и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агрегаторов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промышленного оборудования.</a:t>
                      </a:r>
                    </a:p>
                    <a:p>
                      <a:pPr lvl="0" algn="l"/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Станок подключаются к ЧПУ станка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ru-RU" sz="1800" kern="1200" baseline="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4429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18287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7836259"/>
              </p:ext>
            </p:extLst>
          </p:nvPr>
        </p:nvGraphicFramePr>
        <p:xfrm>
          <a:off x="0" y="1"/>
          <a:ext cx="9906000" cy="6857999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26719926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878999117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2790056719"/>
                    </a:ext>
                  </a:extLst>
                </a:gridCol>
              </a:tblGrid>
              <a:tr h="87412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ЧТО ДАЕТ ВНЕДРЕНИЕ? 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9614716"/>
                  </a:ext>
                </a:extLst>
              </a:tr>
              <a:tr h="12807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cap="all" dirty="0" smtClean="0"/>
                        <a:t>ДЛЯ СОБСТВЕННИКА</a:t>
                      </a:r>
                      <a:r>
                        <a:rPr lang="ru-RU" sz="2400" dirty="0" smtClean="0"/>
                        <a:t/>
                      </a:r>
                      <a:br>
                        <a:rPr lang="ru-RU" sz="2400" dirty="0" smtClean="0"/>
                      </a:br>
                      <a:r>
                        <a:rPr lang="ru-RU" sz="2400" cap="all" dirty="0" smtClean="0"/>
                        <a:t>И ГЕНДИРЕКТОРА</a:t>
                      </a:r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ДЛЯ ДИРЕКТОРА</a:t>
                      </a:r>
                    </a:p>
                    <a:p>
                      <a:pPr algn="ctr"/>
                      <a:r>
                        <a:rPr lang="ru-RU" sz="2400" dirty="0" smtClean="0"/>
                        <a:t>ПРОИЗВОДСТВА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cap="all" dirty="0" smtClean="0"/>
                        <a:t>ДЛЯ ФИНАНСОВОГО</a:t>
                      </a:r>
                      <a:r>
                        <a:rPr lang="ru-RU" sz="2400" dirty="0" smtClean="0"/>
                        <a:t/>
                      </a:r>
                      <a:br>
                        <a:rPr lang="ru-RU" sz="2400" dirty="0" smtClean="0"/>
                      </a:br>
                      <a:r>
                        <a:rPr lang="ru-RU" sz="2400" cap="all" dirty="0" smtClean="0"/>
                        <a:t>ДИРЕКТОРА</a:t>
                      </a:r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881162"/>
                  </a:ext>
                </a:extLst>
              </a:tr>
              <a:tr h="4703155">
                <a:tc>
                  <a:txBody>
                    <a:bodyPr/>
                    <a:lstStyle/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Источник </a:t>
                      </a: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объективных данных, которые никто не может </a:t>
                      </a: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фальсифицировать.</a:t>
                      </a:r>
                      <a:endParaRPr lang="ru-RU" altLang="ru-RU" sz="24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Усиление контроля над предприятием и производственным процессом</a:t>
                      </a:r>
                    </a:p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и достоверная информация о ночных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сменах.</a:t>
                      </a:r>
                      <a:endParaRPr lang="ru-RU" sz="2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Обнаружение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проблем сразу, а не в конце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смены.</a:t>
                      </a:r>
                      <a:endParaRPr lang="ru-RU" sz="2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Сокращение времени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ремонта.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Информация о фактической эффективности рабочего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персонала.</a:t>
                      </a:r>
                      <a:endParaRPr lang="ru-RU" sz="2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Насколько на самом деле загружено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производство.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Финансовое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обоснование расширения парка оборудования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90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4845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560</Words>
  <Application>Microsoft Office PowerPoint</Application>
  <PresentationFormat>Лист A4 (210x297 мм)</PresentationFormat>
  <Paragraphs>86</Paragraphs>
  <Slides>12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Roboto</vt:lpstr>
      <vt:lpstr>Тема Office</vt:lpstr>
      <vt:lpstr>Презентация PowerPoint</vt:lpstr>
      <vt:lpstr>Проблема</vt:lpstr>
      <vt:lpstr>Актуальность:</vt:lpstr>
      <vt:lpstr>Цели и задачи проекта:</vt:lpstr>
      <vt:lpstr>Этапы работы</vt:lpstr>
      <vt:lpstr>Аналоги</vt:lpstr>
      <vt:lpstr>Наше решение</vt:lpstr>
      <vt:lpstr>Презентация PowerPoint</vt:lpstr>
      <vt:lpstr>Презентация PowerPoint</vt:lpstr>
      <vt:lpstr>Заказчик</vt:lpstr>
      <vt:lpstr>Роли в команде</vt:lpstr>
      <vt:lpstr>СПАСИБО ЗА ВНИМАНИЕ!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alex_dextop</cp:lastModifiedBy>
  <cp:revision>819</cp:revision>
  <dcterms:created xsi:type="dcterms:W3CDTF">2017-03-05T14:49:31Z</dcterms:created>
  <dcterms:modified xsi:type="dcterms:W3CDTF">2024-01-15T14:06:51Z</dcterms:modified>
  <cp:version>0906.0100.01</cp:version>
</cp:coreProperties>
</file>